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Geist"/>
      <p:regular r:id="rId15"/>
    </p:embeddedFont>
    <p:embeddedFont>
      <p:font typeface="Geist"/>
      <p:regular r:id="rId1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2-2.png>
</file>

<file path=ppt/media/image-2-3.png>
</file>

<file path=ppt/media/image-3-1.png>
</file>

<file path=ppt/media/image-7-1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F2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8AFF8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slideLayout" Target="../slideLayouts/slideLayout3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1642586"/>
            <a:ext cx="13042821" cy="2835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F9D933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Retail Profitability</a:t>
            </a:r>
            <a:pPr algn="ctr" indent="0" marL="0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 Case Study</a:t>
            </a:r>
            <a:endParaRPr lang="en-US" sz="8900" dirty="0"/>
          </a:p>
        </p:txBody>
      </p:sp>
      <p:sp>
        <p:nvSpPr>
          <p:cNvPr id="5" name="Text 2"/>
          <p:cNvSpPr/>
          <p:nvPr/>
        </p:nvSpPr>
        <p:spPr>
          <a:xfrm>
            <a:off x="2722245" y="4818102"/>
            <a:ext cx="9185910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Optimising Performance in Tier-2 Cities</a:t>
            </a:r>
            <a:endParaRPr lang="en-US" sz="3550" dirty="0"/>
          </a:p>
        </p:txBody>
      </p:sp>
      <p:sp>
        <p:nvSpPr>
          <p:cNvPr id="6" name="Text 3"/>
          <p:cNvSpPr/>
          <p:nvPr/>
        </p:nvSpPr>
        <p:spPr>
          <a:xfrm>
            <a:off x="793790" y="5929313"/>
            <a:ext cx="624470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Palak Pandit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599521" y="592931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Jan 2025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99411"/>
            <a:ext cx="101301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Unpacking Profitability Challenges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6181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Our retail chain faces a critical challenge: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inconsistent profitability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across its Tier-2 city stores. This inconsistency masks underlying issues that hinder overall financial health.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482935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E5F9F2">
              <a:alpha val="95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3452455"/>
            <a:ext cx="4196358" cy="121920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6" name="Shape 4"/>
          <p:cNvSpPr/>
          <p:nvPr/>
        </p:nvSpPr>
        <p:spPr>
          <a:xfrm>
            <a:off x="2551688" y="314277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006747"/>
          </a:solidFill>
          <a:ln/>
        </p:spPr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55761" y="3312914"/>
            <a:ext cx="272177" cy="34016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51084" y="4049911"/>
            <a:ext cx="35433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Underperforming Stores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51084" y="4540329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Identifying and addressing stores that consistently fall below profit targets.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216962" y="3482935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E5F9F2">
              <a:alpha val="95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5216962" y="3452455"/>
            <a:ext cx="4196358" cy="121920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12" name="Shape 9"/>
          <p:cNvSpPr/>
          <p:nvPr/>
        </p:nvSpPr>
        <p:spPr>
          <a:xfrm>
            <a:off x="6974860" y="314277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006747"/>
          </a:solidFill>
          <a:ln/>
        </p:spPr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8933" y="3312914"/>
            <a:ext cx="272177" cy="340162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5474256" y="4049911"/>
            <a:ext cx="35685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Deadstock Identification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5474256" y="4540329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Locating products with minimal sales contributing to inventory holding costs.</a:t>
            </a:r>
            <a:endParaRPr lang="en-US" sz="1750" dirty="0"/>
          </a:p>
        </p:txBody>
      </p:sp>
      <p:sp>
        <p:nvSpPr>
          <p:cNvPr id="16" name="Shape 12"/>
          <p:cNvSpPr/>
          <p:nvPr/>
        </p:nvSpPr>
        <p:spPr>
          <a:xfrm>
            <a:off x="9640133" y="3482935"/>
            <a:ext cx="4196358" cy="2766298"/>
          </a:xfrm>
          <a:prstGeom prst="roundRect">
            <a:avLst>
              <a:gd name="adj" fmla="val 5289"/>
            </a:avLst>
          </a:prstGeom>
          <a:solidFill>
            <a:srgbClr val="E5F9F2">
              <a:alpha val="95000"/>
            </a:srgbClr>
          </a:solidFill>
          <a:ln/>
        </p:spPr>
      </p:sp>
      <p:sp>
        <p:nvSpPr>
          <p:cNvPr id="17" name="Shape 13"/>
          <p:cNvSpPr/>
          <p:nvPr/>
        </p:nvSpPr>
        <p:spPr>
          <a:xfrm>
            <a:off x="9640133" y="3452455"/>
            <a:ext cx="4196358" cy="121920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18" name="Shape 14"/>
          <p:cNvSpPr/>
          <p:nvPr/>
        </p:nvSpPr>
        <p:spPr>
          <a:xfrm>
            <a:off x="11398032" y="3142774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006747"/>
          </a:solidFill>
          <a:ln/>
        </p:spPr>
      </p:sp>
      <p:pic>
        <p:nvPicPr>
          <p:cNvPr id="1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02105" y="3312914"/>
            <a:ext cx="272177" cy="340162"/>
          </a:xfrm>
          <a:prstGeom prst="rect">
            <a:avLst/>
          </a:prstGeom>
        </p:spPr>
      </p:pic>
      <p:sp>
        <p:nvSpPr>
          <p:cNvPr id="20" name="Text 15"/>
          <p:cNvSpPr/>
          <p:nvPr/>
        </p:nvSpPr>
        <p:spPr>
          <a:xfrm>
            <a:off x="9897427" y="4049911"/>
            <a:ext cx="32554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Category Optimisation</a:t>
            </a:r>
            <a:endParaRPr lang="en-US" sz="2200" dirty="0"/>
          </a:p>
        </p:txBody>
      </p:sp>
      <p:sp>
        <p:nvSpPr>
          <p:cNvPr id="21" name="Text 16"/>
          <p:cNvSpPr/>
          <p:nvPr/>
        </p:nvSpPr>
        <p:spPr>
          <a:xfrm>
            <a:off x="9897427" y="4540329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Refining product category strategies to align with local market demand and maximise returns.</a:t>
            </a:r>
            <a:endParaRPr lang="en-US" sz="1750" dirty="0"/>
          </a:p>
        </p:txBody>
      </p:sp>
      <p:sp>
        <p:nvSpPr>
          <p:cNvPr id="22" name="Text 17"/>
          <p:cNvSpPr/>
          <p:nvPr/>
        </p:nvSpPr>
        <p:spPr>
          <a:xfrm>
            <a:off x="793790" y="650438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Understanding these areas is key to unlocking sustainable growth and improving operational efficiency across our Tier-2 footprint.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60545" y="609600"/>
            <a:ext cx="5909191" cy="692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Our Data Foundation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75930" y="1745694"/>
            <a:ext cx="13078539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This analysis is built upon a comprehensive dataset, providing granular insights into our retail operations.</a:t>
            </a:r>
            <a:endParaRPr lang="en-US" sz="17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5930" y="2599015"/>
            <a:ext cx="4906923" cy="490692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31255" y="2549128"/>
            <a:ext cx="7630716" cy="7093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Transaction-level sales data: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Capturing every individual sale for detailed analysis.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231255" y="3336012"/>
            <a:ext cx="7630716" cy="10640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Key columns: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Date, City, Store, Category, Product, Quantity, Cost, Revenue. These dimensions allow for multi-faceted slicing and dicing of performance.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231255" y="4477583"/>
            <a:ext cx="7630716" cy="7093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Coverage: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Approximately six months of sales activity across all 20 stores in Tier-2 cities.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6231255" y="5264467"/>
            <a:ext cx="7630716" cy="7093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Granularity: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Sufficient detail to identify specific product and store-level trends, not just aggregated performance.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5328" y="650438"/>
            <a:ext cx="6827163" cy="6387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Core Performance Metrics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5328" y="1697950"/>
            <a:ext cx="13199745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Our analysis focuses on several key performance indicators (KPIs) to benchmark current performance and identify areas for improvement.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15328" y="2357080"/>
            <a:ext cx="3108246" cy="674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₹4.5M</a:t>
            </a:r>
            <a:endParaRPr lang="en-US" sz="5300" dirty="0"/>
          </a:p>
        </p:txBody>
      </p:sp>
      <p:sp>
        <p:nvSpPr>
          <p:cNvPr id="5" name="Text 3"/>
          <p:cNvSpPr/>
          <p:nvPr/>
        </p:nvSpPr>
        <p:spPr>
          <a:xfrm>
            <a:off x="991910" y="3286958"/>
            <a:ext cx="2555081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Total Revenue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15328" y="3728918"/>
            <a:ext cx="3108246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Aggregate revenue generated across all Tier-2 stores.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079081" y="2357080"/>
            <a:ext cx="3108365" cy="674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₹900K</a:t>
            </a:r>
            <a:endParaRPr lang="en-US" sz="5300" dirty="0"/>
          </a:p>
        </p:txBody>
      </p:sp>
      <p:sp>
        <p:nvSpPr>
          <p:cNvPr id="8" name="Text 6"/>
          <p:cNvSpPr/>
          <p:nvPr/>
        </p:nvSpPr>
        <p:spPr>
          <a:xfrm>
            <a:off x="4355663" y="3286958"/>
            <a:ext cx="2555081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Total Profit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4079081" y="3728918"/>
            <a:ext cx="3108365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overall profit margin from sales after costs.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442954" y="2357080"/>
            <a:ext cx="3108246" cy="674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250K+</a:t>
            </a:r>
            <a:endParaRPr lang="en-US" sz="5300" dirty="0"/>
          </a:p>
        </p:txBody>
      </p:sp>
      <p:sp>
        <p:nvSpPr>
          <p:cNvPr id="11" name="Text 9"/>
          <p:cNvSpPr/>
          <p:nvPr/>
        </p:nvSpPr>
        <p:spPr>
          <a:xfrm>
            <a:off x="7719536" y="3286958"/>
            <a:ext cx="2555081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Units Sold</a:t>
            </a:r>
            <a:endParaRPr lang="en-US" sz="2000" dirty="0"/>
          </a:p>
        </p:txBody>
      </p:sp>
      <p:sp>
        <p:nvSpPr>
          <p:cNvPr id="12" name="Text 10"/>
          <p:cNvSpPr/>
          <p:nvPr/>
        </p:nvSpPr>
        <p:spPr>
          <a:xfrm>
            <a:off x="7442954" y="3728918"/>
            <a:ext cx="3108246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total volume of products sold.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806708" y="2357080"/>
            <a:ext cx="3108365" cy="674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20</a:t>
            </a:r>
            <a:endParaRPr lang="en-US" sz="5300" dirty="0"/>
          </a:p>
        </p:txBody>
      </p:sp>
      <p:sp>
        <p:nvSpPr>
          <p:cNvPr id="14" name="Text 12"/>
          <p:cNvSpPr/>
          <p:nvPr/>
        </p:nvSpPr>
        <p:spPr>
          <a:xfrm>
            <a:off x="11083290" y="3286958"/>
            <a:ext cx="2555081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Operating Stores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10806708" y="3728918"/>
            <a:ext cx="3108365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number of active retail locations in Tier-2 cities.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760958" y="4996220"/>
            <a:ext cx="3108365" cy="674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300"/>
              </a:lnSpc>
              <a:buNone/>
            </a:pPr>
            <a:r>
              <a:rPr lang="en-US" sz="53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120+</a:t>
            </a:r>
            <a:endParaRPr lang="en-US" sz="5300" dirty="0"/>
          </a:p>
        </p:txBody>
      </p:sp>
      <p:sp>
        <p:nvSpPr>
          <p:cNvPr id="17" name="Text 15"/>
          <p:cNvSpPr/>
          <p:nvPr/>
        </p:nvSpPr>
        <p:spPr>
          <a:xfrm>
            <a:off x="6037540" y="5926098"/>
            <a:ext cx="2555081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Unique Products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5760958" y="6368058"/>
            <a:ext cx="3108365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breadth of our product catalogue being offered.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15328" y="7252097"/>
            <a:ext cx="13199745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These KPIs serve as our baseline for evaluating the effectiveness of future optimisation strategies.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7389"/>
            <a:ext cx="96017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Key Visual Insights from the Data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797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The initial visual analysis reveals critical patterns and areas requiring immediate attention.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797850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D8AFF8">
              <a:alpha val="95000"/>
            </a:srgbClr>
          </a:solidFill>
          <a:ln w="30480">
            <a:solidFill>
              <a:srgbClr val="B7D5CA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2797850"/>
            <a:ext cx="121920" cy="2093714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3055144"/>
            <a:ext cx="41075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Store Performance Disparity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3545562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Store_10 and Store_18 are consistently underperforming, significantly dragging down overall profitability.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797850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D8AFF8">
              <a:alpha val="95000"/>
            </a:srgbClr>
          </a:solidFill>
          <a:ln w="30480">
            <a:solidFill>
              <a:srgbClr val="B7D5CA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8067" y="2797850"/>
            <a:ext cx="121920" cy="2093714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10" name="Text 8"/>
          <p:cNvSpPr/>
          <p:nvPr/>
        </p:nvSpPr>
        <p:spPr>
          <a:xfrm>
            <a:off x="7777282" y="3055144"/>
            <a:ext cx="29777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Category Leadership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777282" y="3545562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"Personal Care" emerges as the top-performing category, indicating strong market demand and healthy margins.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5118378"/>
            <a:ext cx="6407944" cy="2093714"/>
          </a:xfrm>
          <a:prstGeom prst="roundRect">
            <a:avLst>
              <a:gd name="adj" fmla="val 6988"/>
            </a:avLst>
          </a:prstGeom>
          <a:solidFill>
            <a:srgbClr val="D8AFF8">
              <a:alpha val="95000"/>
            </a:srgbClr>
          </a:solidFill>
          <a:ln w="30480">
            <a:solidFill>
              <a:srgbClr val="B7D5CA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763310" y="5118378"/>
            <a:ext cx="121920" cy="2093714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14" name="Text 12"/>
          <p:cNvSpPr/>
          <p:nvPr/>
        </p:nvSpPr>
        <p:spPr>
          <a:xfrm>
            <a:off x="1142524" y="5375672"/>
            <a:ext cx="31383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Stable Revenue Trend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142524" y="5866090"/>
            <a:ext cx="58019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Despite store-specific issues, the overall revenue trend remains largely stable, suggesting localized rather than systemic issues.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118378"/>
            <a:ext cx="6408063" cy="2093714"/>
          </a:xfrm>
          <a:prstGeom prst="roundRect">
            <a:avLst>
              <a:gd name="adj" fmla="val 6988"/>
            </a:avLst>
          </a:prstGeom>
          <a:solidFill>
            <a:srgbClr val="D8AFF8">
              <a:alpha val="95000"/>
            </a:srgbClr>
          </a:solidFill>
          <a:ln w="30480">
            <a:solidFill>
              <a:srgbClr val="B7D5CA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398067" y="5118378"/>
            <a:ext cx="121920" cy="2093714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18" name="Text 16"/>
          <p:cNvSpPr/>
          <p:nvPr/>
        </p:nvSpPr>
        <p:spPr>
          <a:xfrm>
            <a:off x="7777282" y="5375672"/>
            <a:ext cx="30116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Deadstock Identified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777282" y="5866090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Several products have been flagged with near-zero sales, leading to unnecessary inventory costs.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79991"/>
            <a:ext cx="81139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Strategic Recommendations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423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Based on our insights, here are actionable recommendations to enhance retail profitability in Tier-2 cities.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00613"/>
            <a:ext cx="6436400" cy="226814"/>
          </a:xfrm>
          <a:prstGeom prst="roundRect">
            <a:avLst>
              <a:gd name="adj" fmla="val 90006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20604" y="3454241"/>
            <a:ext cx="42817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Optimise Product Assortment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0604" y="3944660"/>
            <a:ext cx="59827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Implement a clear strategy to remove or heavily discount deadstock and low-selling products.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00211" y="2660452"/>
            <a:ext cx="6436400" cy="226814"/>
          </a:xfrm>
          <a:prstGeom prst="roundRect">
            <a:avLst>
              <a:gd name="adj" fmla="val 90006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27025" y="3114080"/>
            <a:ext cx="34435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Tailor Store Promotions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27025" y="3604498"/>
            <a:ext cx="59827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Launch targeted, store-specific promotions for underperforming locations (Store_10, Store_18) to boost sales.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5430203"/>
            <a:ext cx="6436400" cy="226814"/>
          </a:xfrm>
          <a:prstGeom prst="roundRect">
            <a:avLst>
              <a:gd name="adj" fmla="val 90006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020604" y="5883831"/>
            <a:ext cx="36186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Focus on Core Categories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1020604" y="6374249"/>
            <a:ext cx="59827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Allocate more resources and marketing efforts to the top three performing categories, especially Personal Care.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400211" y="5090041"/>
            <a:ext cx="6436400" cy="226814"/>
          </a:xfrm>
          <a:prstGeom prst="roundRect">
            <a:avLst>
              <a:gd name="adj" fmla="val 90006"/>
            </a:avLst>
          </a:prstGeom>
          <a:solidFill>
            <a:srgbClr val="D1EFE4"/>
          </a:solidFill>
          <a:ln w="7620">
            <a:solidFill>
              <a:srgbClr val="B7D5CA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627025" y="5543669"/>
            <a:ext cx="48997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Leverage Dashboard for Decisions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627025" y="6034088"/>
            <a:ext cx="59827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Utilise the Streamlit dashboard monthly for data-driven decisions on inventory, promotions, and store performance.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5930" y="609600"/>
            <a:ext cx="8652034" cy="692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Next Steps for Implementation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75930" y="1745694"/>
            <a:ext cx="13078539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To translate these recommendations into tangible results, we propose the following immediate and future actions.</a:t>
            </a:r>
            <a:endParaRPr lang="en-US" sz="17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5930" y="2599015"/>
            <a:ext cx="4906923" cy="490692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31255" y="2549128"/>
            <a:ext cx="7630716" cy="7093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Pilot Deadstock Clearance: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Run a targeted campaign in 5 selected stores to clear deadstock products within the next month.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231255" y="3336012"/>
            <a:ext cx="7630716" cy="7093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Continuous KPI Monitoring: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Establish a routine of monthly KPI reviews using the Streamlit dashboard to track progress and adjust strategies.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231255" y="4122896"/>
            <a:ext cx="7630716" cy="7093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Expand Analysis Scope: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Extend this profitability analysis framework to Tier-1 cities to identify similar opportunities.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6231255" y="4909780"/>
            <a:ext cx="7630716" cy="10640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00" b="1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Explore Supply Chain Optimisation:</a:t>
            </a:r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 Initiate a study into supply chain efficiencies that could further reduce costs and improve product availability.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62557" y="1836896"/>
            <a:ext cx="61052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5CC97B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Ready to Implement?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99303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This presentation can be easily shared and presented using various platforms:</a:t>
            </a:r>
            <a:endParaRPr lang="en-US" sz="22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707963"/>
            <a:ext cx="566976" cy="56697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45584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Google Slides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5048845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Fastest for quick sharing and collaborative editing.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5893" y="3707963"/>
            <a:ext cx="566976" cy="56697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5893" y="45584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PowerPoint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235893" y="5048845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Ideal for offline presentations and detailed customisation.</a:t>
            </a:r>
            <a:endParaRPr lang="en-US" sz="1750" dirty="0"/>
          </a:p>
        </p:txBody>
      </p:sp>
      <p:pic>
        <p:nvPicPr>
          <p:cNvPr id="10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995" y="3707963"/>
            <a:ext cx="566976" cy="56697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7995" y="45584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Canva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677995" y="5048845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Offers beautiful templates for visually stunning designs.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793790" y="602980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Let's turn insights into action and drive profitability forward!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2025-07-30T08:59:28Z</dcterms:created>
  <dcterms:modified xsi:type="dcterms:W3CDTF">2025-07-30T08:59:28Z</dcterms:modified>
</cp:coreProperties>
</file>